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146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94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00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60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5/3/22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724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8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102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899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8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69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30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5/3/22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9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  <p:sldLayoutId id="2147483667" r:id="rId7"/>
    <p:sldLayoutId id="2147483668" r:id="rId8"/>
    <p:sldLayoutId id="2147483669" r:id="rId9"/>
    <p:sldLayoutId id="2147483671" r:id="rId10"/>
    <p:sldLayoutId id="2147483670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2.emf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07224C-AC20-3D46-A058-5EAB1A6BA6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0531" y="1346268"/>
            <a:ext cx="5274860" cy="3066706"/>
          </a:xfrm>
        </p:spPr>
        <p:txBody>
          <a:bodyPr anchor="b">
            <a:normAutofit/>
          </a:bodyPr>
          <a:lstStyle/>
          <a:p>
            <a:r>
              <a:rPr lang="en-US" sz="8800" cap="all" spc="200" dirty="0">
                <a:solidFill>
                  <a:schemeClr val="tx1"/>
                </a:solidFill>
              </a:rPr>
              <a:t>HPL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3FB3B1-34C6-984F-913C-EBA54C7536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43" y="3856030"/>
            <a:ext cx="4524024" cy="1576188"/>
          </a:xfrm>
        </p:spPr>
        <p:txBody>
          <a:bodyPr anchor="t">
            <a:normAutofit/>
          </a:bodyPr>
          <a:lstStyle/>
          <a:p>
            <a:r>
              <a:rPr lang="en-US" cap="all" spc="200" dirty="0">
                <a:solidFill>
                  <a:schemeClr val="tx1"/>
                </a:solidFill>
              </a:rPr>
              <a:t>Occasional Tables</a:t>
            </a:r>
            <a:endParaRPr lang="en-US" dirty="0"/>
          </a:p>
        </p:txBody>
      </p:sp>
      <p:sp>
        <p:nvSpPr>
          <p:cNvPr id="17" name="Freeform: Shape 11">
            <a:extLst>
              <a:ext uri="{FF2B5EF4-FFF2-40B4-BE49-F238E27FC236}">
                <a16:creationId xmlns:a16="http://schemas.microsoft.com/office/drawing/2014/main" id="{C7D887A3-61AD-4674-BC53-8DFA8CF7B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79F0FB3-8461-462D-84A2-53106FBF4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5348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E3C311-4E8A-45D9-97BF-07F5FD346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88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A close-up of a book&#10;&#10;Description automatically generated with medium confidence">
            <a:extLst>
              <a:ext uri="{FF2B5EF4-FFF2-40B4-BE49-F238E27FC236}">
                <a16:creationId xmlns:a16="http://schemas.microsoft.com/office/drawing/2014/main" id="{857F315C-E8AA-8C43-9847-F1D63418A6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34"/>
          <a:stretch/>
        </p:blipFill>
        <p:spPr>
          <a:xfrm>
            <a:off x="7187979" y="10"/>
            <a:ext cx="5004021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86A997C-51D9-B748-833F-A1740BA64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660" y="6071116"/>
            <a:ext cx="1326159" cy="2924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754D5C-C266-4F4B-B992-D92F4D1CA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673" y="6035060"/>
            <a:ext cx="1692822" cy="436372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1F00BA-8287-7442-8583-5812F847EEE6}"/>
              </a:ext>
            </a:extLst>
          </p:cNvPr>
          <p:cNvCxnSpPr>
            <a:cxnSpLocks/>
          </p:cNvCxnSpPr>
          <p:nvPr/>
        </p:nvCxnSpPr>
        <p:spPr>
          <a:xfrm>
            <a:off x="2879265" y="6052491"/>
            <a:ext cx="1" cy="3607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202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4670E-C5E8-BD48-A22C-5E6F44236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>
            <a:normAutofit/>
          </a:bodyPr>
          <a:lstStyle/>
          <a:p>
            <a:r>
              <a:rPr lang="en-US" dirty="0"/>
              <a:t>HPL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F7DC5-01BA-244A-B3B9-E061B87FC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17" y="2312276"/>
            <a:ext cx="5380383" cy="3651504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High-Pressure Laminate tops offer durability and cleanability for high traffic and demanding environments.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Proudly Made in the USA.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Domestically Sourced Oak Featuring:</a:t>
            </a:r>
          </a:p>
          <a:p>
            <a:r>
              <a:rPr lang="en-US" sz="1100" dirty="0"/>
              <a:t>     -Solid Oak Base &amp; High-Pressure Laminate Tops</a:t>
            </a:r>
          </a:p>
          <a:p>
            <a:pPr lvl="1"/>
            <a:r>
              <a:rPr lang="en-US" sz="1100" dirty="0"/>
              <a:t>     -Conversion Varnish Finish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Small Quantities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Shipped Complete with no assembly required.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7C27DD-2449-124C-9F9C-C249D2016A03}"/>
              </a:ext>
            </a:extLst>
          </p:cNvPr>
          <p:cNvSpPr txBox="1">
            <a:spLocks/>
          </p:cNvSpPr>
          <p:nvPr/>
        </p:nvSpPr>
        <p:spPr>
          <a:xfrm>
            <a:off x="6311348" y="2312275"/>
            <a:ext cx="5165035" cy="4103503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>
            <a:lvl1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800" b="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60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Multiple designs and sizes ranging from round to rectangular and end, coffee and sofa tables.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Inline Modifications or Custom Fabrications are currently unavailable.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Custom Wood Finish &amp; HPL Color Minimums:</a:t>
            </a:r>
          </a:p>
          <a:p>
            <a:r>
              <a:rPr lang="en-US" sz="1000" dirty="0"/>
              <a:t>     -Custom Wood Finish | 10 Piece Min. | $125 Per Finish</a:t>
            </a:r>
          </a:p>
          <a:p>
            <a:r>
              <a:rPr lang="en-US" sz="1000" dirty="0"/>
              <a:t>     -Custom HPL Color | 10 Piece Min. | Inquire For Pricing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AB1BCB-CA17-BC46-8891-1371D359A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68A4FF-B997-684A-B781-89789153A27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342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white table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495D439-92BD-1B4C-AFFB-B4622F4F9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8950" y="1714291"/>
            <a:ext cx="2475715" cy="2475715"/>
          </a:xfrm>
          <a:prstGeom prst="rect">
            <a:avLst/>
          </a:prstGeom>
        </p:spPr>
      </p:pic>
      <p:pic>
        <p:nvPicPr>
          <p:cNvPr id="7" name="Picture 6" descr="A white stool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3035096-28F9-7143-A1EC-03F418916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76" y="1867156"/>
            <a:ext cx="2130230" cy="2130230"/>
          </a:xfrm>
          <a:prstGeom prst="rect">
            <a:avLst/>
          </a:prstGeom>
        </p:spPr>
      </p:pic>
      <p:pic>
        <p:nvPicPr>
          <p:cNvPr id="6" name="Picture 5" descr="A white round table&#10;&#10;Description automatically generated with low confidence">
            <a:extLst>
              <a:ext uri="{FF2B5EF4-FFF2-40B4-BE49-F238E27FC236}">
                <a16:creationId xmlns:a16="http://schemas.microsoft.com/office/drawing/2014/main" id="{FC73D0D2-AF89-074E-96A8-35F71E18A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882" y="3163360"/>
            <a:ext cx="2337972" cy="2337972"/>
          </a:xfrm>
          <a:prstGeom prst="rect">
            <a:avLst/>
          </a:prstGeom>
        </p:spPr>
      </p:pic>
      <p:pic>
        <p:nvPicPr>
          <p:cNvPr id="9" name="Picture 8" descr="A picture containing furniture, table, console table, seat&#10;&#10;Description automatically generated">
            <a:extLst>
              <a:ext uri="{FF2B5EF4-FFF2-40B4-BE49-F238E27FC236}">
                <a16:creationId xmlns:a16="http://schemas.microsoft.com/office/drawing/2014/main" id="{FAC38491-8B25-1445-A268-F5264B0B28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1310" y="1684381"/>
            <a:ext cx="3176021" cy="3176021"/>
          </a:xfrm>
          <a:prstGeom prst="rect">
            <a:avLst/>
          </a:prstGeom>
        </p:spPr>
      </p:pic>
      <p:pic>
        <p:nvPicPr>
          <p:cNvPr id="10" name="Picture 9" descr="A white table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8EAFBB3-C8BF-F34E-B238-8B73F80AF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7184" y="2942210"/>
            <a:ext cx="2619371" cy="261937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54B2CA54-0EF4-A34E-8FAA-B2D244377A67}"/>
              </a:ext>
            </a:extLst>
          </p:cNvPr>
          <p:cNvSpPr/>
          <p:nvPr/>
        </p:nvSpPr>
        <p:spPr>
          <a:xfrm>
            <a:off x="563109" y="5504771"/>
            <a:ext cx="11103048" cy="325799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80F57C35-7E71-0247-A7BC-B7A9DD93CD10}"/>
              </a:ext>
            </a:extLst>
          </p:cNvPr>
          <p:cNvSpPr txBox="1">
            <a:spLocks/>
          </p:cNvSpPr>
          <p:nvPr/>
        </p:nvSpPr>
        <p:spPr>
          <a:xfrm>
            <a:off x="57544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1960-31R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4E4C4D25-5C06-DA4B-B8B1-0DA85CC2EDD9}"/>
              </a:ext>
            </a:extLst>
          </p:cNvPr>
          <p:cNvSpPr txBox="1">
            <a:spLocks/>
          </p:cNvSpPr>
          <p:nvPr/>
        </p:nvSpPr>
        <p:spPr>
          <a:xfrm>
            <a:off x="10151422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Square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1960-31S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A75F2861-4622-7844-B6AD-25BB0FC87F32}"/>
              </a:ext>
            </a:extLst>
          </p:cNvPr>
          <p:cNvSpPr txBox="1">
            <a:spLocks/>
          </p:cNvSpPr>
          <p:nvPr/>
        </p:nvSpPr>
        <p:spPr>
          <a:xfrm>
            <a:off x="536343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Sofa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1960-81T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863CBBD5-E529-464F-9241-7FFA43CD69F4}"/>
              </a:ext>
            </a:extLst>
          </p:cNvPr>
          <p:cNvSpPr txBox="1">
            <a:spLocks/>
          </p:cNvSpPr>
          <p:nvPr/>
        </p:nvSpPr>
        <p:spPr>
          <a:xfrm>
            <a:off x="2969439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1960-21R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D9B96109-C92E-274E-8C3A-1A2603D08CB1}"/>
              </a:ext>
            </a:extLst>
          </p:cNvPr>
          <p:cNvSpPr txBox="1">
            <a:spLocks/>
          </p:cNvSpPr>
          <p:nvPr/>
        </p:nvSpPr>
        <p:spPr>
          <a:xfrm>
            <a:off x="7757428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1960-21T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C71FF4-639D-0E40-A0EE-D5BDBE7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/>
          <a:lstStyle/>
          <a:p>
            <a:r>
              <a:rPr lang="en-US" dirty="0"/>
              <a:t>Brogan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271F9C-3922-BD4E-9997-C5935EA91D6C}"/>
              </a:ext>
            </a:extLst>
          </p:cNvPr>
          <p:cNvSpPr txBox="1">
            <a:spLocks/>
          </p:cNvSpPr>
          <p:nvPr/>
        </p:nvSpPr>
        <p:spPr>
          <a:xfrm>
            <a:off x="563109" y="6374793"/>
            <a:ext cx="3233001" cy="2364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*Add ”HC” to item number for Tranquility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5F2F6C-5C3B-FD49-8DAE-9DFAB46B7DF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3AD4E4A-12AC-AA4E-84CC-9DF024B8F6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04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white table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BEE60F5-95C7-B342-BDD7-7B7268152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634" y="2916221"/>
            <a:ext cx="2679762" cy="2679762"/>
          </a:xfrm>
          <a:prstGeom prst="rect">
            <a:avLst/>
          </a:prstGeom>
        </p:spPr>
      </p:pic>
      <p:pic>
        <p:nvPicPr>
          <p:cNvPr id="31" name="Picture 30" descr="A round tab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C8EDD56D-52CA-0E45-A1A7-EA32EDB53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637" y="3194178"/>
            <a:ext cx="2368966" cy="236896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48766ED-B5C7-7145-B6A3-7E59030C0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381" y="1710925"/>
            <a:ext cx="3139536" cy="3139536"/>
          </a:xfrm>
          <a:prstGeom prst="rect">
            <a:avLst/>
          </a:prstGeom>
        </p:spPr>
      </p:pic>
      <p:pic>
        <p:nvPicPr>
          <p:cNvPr id="32" name="Picture 31" descr="A white chair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B673A4D-ADA3-3542-890D-1D7396077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3320" y="1740742"/>
            <a:ext cx="2431467" cy="2431467"/>
          </a:xfrm>
          <a:prstGeom prst="rect">
            <a:avLst/>
          </a:prstGeom>
        </p:spPr>
      </p:pic>
      <p:pic>
        <p:nvPicPr>
          <p:cNvPr id="29" name="Picture 28" descr="A white stool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680CB3AF-4803-A848-9BDB-3D3F80BC79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714" y="1845274"/>
            <a:ext cx="2181928" cy="2181928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AC4D86D2-56DB-1443-8B77-2F843A7BFE79}"/>
              </a:ext>
            </a:extLst>
          </p:cNvPr>
          <p:cNvSpPr/>
          <p:nvPr/>
        </p:nvSpPr>
        <p:spPr>
          <a:xfrm>
            <a:off x="563109" y="5504771"/>
            <a:ext cx="11103048" cy="325799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7ADEE50A-4B0C-3141-BB92-3905B583101C}"/>
              </a:ext>
            </a:extLst>
          </p:cNvPr>
          <p:cNvSpPr txBox="1">
            <a:spLocks/>
          </p:cNvSpPr>
          <p:nvPr/>
        </p:nvSpPr>
        <p:spPr>
          <a:xfrm>
            <a:off x="57544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1961-31R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598B98A9-EEBD-9C45-8C14-7DE760A8829E}"/>
              </a:ext>
            </a:extLst>
          </p:cNvPr>
          <p:cNvSpPr txBox="1">
            <a:spLocks/>
          </p:cNvSpPr>
          <p:nvPr/>
        </p:nvSpPr>
        <p:spPr>
          <a:xfrm>
            <a:off x="10151422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Square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1961-31S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9F038766-783F-644E-B26B-4DA0B70BFD87}"/>
              </a:ext>
            </a:extLst>
          </p:cNvPr>
          <p:cNvSpPr txBox="1">
            <a:spLocks/>
          </p:cNvSpPr>
          <p:nvPr/>
        </p:nvSpPr>
        <p:spPr>
          <a:xfrm>
            <a:off x="536343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Sofa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1961-81T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FBAC861D-F344-314D-B7D6-330924377061}"/>
              </a:ext>
            </a:extLst>
          </p:cNvPr>
          <p:cNvSpPr txBox="1">
            <a:spLocks/>
          </p:cNvSpPr>
          <p:nvPr/>
        </p:nvSpPr>
        <p:spPr>
          <a:xfrm>
            <a:off x="2969439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1961-21R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00E66E16-DCB6-D247-87C2-DC973F930262}"/>
              </a:ext>
            </a:extLst>
          </p:cNvPr>
          <p:cNvSpPr txBox="1">
            <a:spLocks/>
          </p:cNvSpPr>
          <p:nvPr/>
        </p:nvSpPr>
        <p:spPr>
          <a:xfrm>
            <a:off x="7757428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1961-21T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C71FF4-639D-0E40-A0EE-D5BDBE7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/>
          <a:lstStyle/>
          <a:p>
            <a:r>
              <a:rPr lang="en-US" dirty="0"/>
              <a:t>Dixon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271F9C-3922-BD4E-9997-C5935EA91D6C}"/>
              </a:ext>
            </a:extLst>
          </p:cNvPr>
          <p:cNvSpPr txBox="1">
            <a:spLocks/>
          </p:cNvSpPr>
          <p:nvPr/>
        </p:nvSpPr>
        <p:spPr>
          <a:xfrm>
            <a:off x="563109" y="6374793"/>
            <a:ext cx="3233001" cy="2364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*Add ”HC” to item number for Tranquility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5F2F6C-5C3B-FD49-8DAE-9DFAB46B7DF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3AD4E4A-12AC-AA4E-84CC-9DF024B8F6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71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white round table&#10;&#10;Description automatically generated with low confidence">
            <a:extLst>
              <a:ext uri="{FF2B5EF4-FFF2-40B4-BE49-F238E27FC236}">
                <a16:creationId xmlns:a16="http://schemas.microsoft.com/office/drawing/2014/main" id="{771F63E5-9180-724D-88AA-0D571D8C8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570" y="2791639"/>
            <a:ext cx="2959688" cy="2959688"/>
          </a:xfrm>
          <a:prstGeom prst="rect">
            <a:avLst/>
          </a:prstGeom>
        </p:spPr>
      </p:pic>
      <p:pic>
        <p:nvPicPr>
          <p:cNvPr id="37" name="Picture 36" descr="A white table on a black background&#10;&#10;Description automatically generated">
            <a:extLst>
              <a:ext uri="{FF2B5EF4-FFF2-40B4-BE49-F238E27FC236}">
                <a16:creationId xmlns:a16="http://schemas.microsoft.com/office/drawing/2014/main" id="{E83A2BED-0370-1142-876E-42631D0DA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067" y="2862329"/>
            <a:ext cx="2773410" cy="2773410"/>
          </a:xfrm>
          <a:prstGeom prst="rect">
            <a:avLst/>
          </a:prstGeom>
        </p:spPr>
      </p:pic>
      <p:pic>
        <p:nvPicPr>
          <p:cNvPr id="38" name="Picture 37" descr="A picture containing furniture, table, seat, coffee table&#10;&#10;Description automatically generated">
            <a:extLst>
              <a:ext uri="{FF2B5EF4-FFF2-40B4-BE49-F238E27FC236}">
                <a16:creationId xmlns:a16="http://schemas.microsoft.com/office/drawing/2014/main" id="{ECF2FA6F-8887-9346-8FCD-8DEB87BEE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4108" y="1658283"/>
            <a:ext cx="2555788" cy="2555788"/>
          </a:xfrm>
          <a:prstGeom prst="rect">
            <a:avLst/>
          </a:prstGeom>
        </p:spPr>
      </p:pic>
      <p:pic>
        <p:nvPicPr>
          <p:cNvPr id="36" name="Picture 35" descr="A white chair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98DFFE6-48E6-734E-872B-E9707BD4C7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194" y="1678247"/>
            <a:ext cx="3210986" cy="3210986"/>
          </a:xfrm>
          <a:prstGeom prst="rect">
            <a:avLst/>
          </a:prstGeom>
        </p:spPr>
      </p:pic>
      <p:pic>
        <p:nvPicPr>
          <p:cNvPr id="35" name="Picture 34" descr="A picture containing furniture, seat, table, stool&#10;&#10;Description automatically generated">
            <a:extLst>
              <a:ext uri="{FF2B5EF4-FFF2-40B4-BE49-F238E27FC236}">
                <a16:creationId xmlns:a16="http://schemas.microsoft.com/office/drawing/2014/main" id="{109370A2-EC32-0D44-8830-D930A412B3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29" y="1466248"/>
            <a:ext cx="2727944" cy="272794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447E4CBC-A97F-5D4D-8AEE-B715A955DFFB}"/>
              </a:ext>
            </a:extLst>
          </p:cNvPr>
          <p:cNvSpPr/>
          <p:nvPr/>
        </p:nvSpPr>
        <p:spPr>
          <a:xfrm>
            <a:off x="563109" y="5504771"/>
            <a:ext cx="11103048" cy="325799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B5DB4A95-BC8C-7347-8329-026EC596BA18}"/>
              </a:ext>
            </a:extLst>
          </p:cNvPr>
          <p:cNvSpPr txBox="1">
            <a:spLocks/>
          </p:cNvSpPr>
          <p:nvPr/>
        </p:nvSpPr>
        <p:spPr>
          <a:xfrm>
            <a:off x="57544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1959-31R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20DCCEDE-DA61-584B-A7E5-5ACDF02FC04E}"/>
              </a:ext>
            </a:extLst>
          </p:cNvPr>
          <p:cNvSpPr txBox="1">
            <a:spLocks/>
          </p:cNvSpPr>
          <p:nvPr/>
        </p:nvSpPr>
        <p:spPr>
          <a:xfrm>
            <a:off x="10151422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Square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1959-31S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2FBC98C6-BDF8-2345-9473-56476C48F5E7}"/>
              </a:ext>
            </a:extLst>
          </p:cNvPr>
          <p:cNvSpPr txBox="1">
            <a:spLocks/>
          </p:cNvSpPr>
          <p:nvPr/>
        </p:nvSpPr>
        <p:spPr>
          <a:xfrm>
            <a:off x="536343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Sofa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1959-81T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8652D12-DA1B-E647-BD54-970648B653EA}"/>
              </a:ext>
            </a:extLst>
          </p:cNvPr>
          <p:cNvSpPr txBox="1">
            <a:spLocks/>
          </p:cNvSpPr>
          <p:nvPr/>
        </p:nvSpPr>
        <p:spPr>
          <a:xfrm>
            <a:off x="2969439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1959-21R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172C3E95-4915-234D-82AD-463FC837E40B}"/>
              </a:ext>
            </a:extLst>
          </p:cNvPr>
          <p:cNvSpPr txBox="1">
            <a:spLocks/>
          </p:cNvSpPr>
          <p:nvPr/>
        </p:nvSpPr>
        <p:spPr>
          <a:xfrm>
            <a:off x="7757428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1959-21T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C71FF4-639D-0E40-A0EE-D5BDBE7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/>
          <a:lstStyle/>
          <a:p>
            <a:r>
              <a:rPr lang="en-US" dirty="0"/>
              <a:t>Pascal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271F9C-3922-BD4E-9997-C5935EA91D6C}"/>
              </a:ext>
            </a:extLst>
          </p:cNvPr>
          <p:cNvSpPr txBox="1">
            <a:spLocks/>
          </p:cNvSpPr>
          <p:nvPr/>
        </p:nvSpPr>
        <p:spPr>
          <a:xfrm>
            <a:off x="563109" y="6374793"/>
            <a:ext cx="3233001" cy="2364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*Add ”HC” to item number for Tranquility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5F2F6C-5C3B-FD49-8DAE-9DFAB46B7DF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3AD4E4A-12AC-AA4E-84CC-9DF024B8F6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57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2722AE5-2F79-004D-A591-49C5F1F0250B}"/>
              </a:ext>
            </a:extLst>
          </p:cNvPr>
          <p:cNvSpPr/>
          <p:nvPr/>
        </p:nvSpPr>
        <p:spPr>
          <a:xfrm>
            <a:off x="563109" y="5504771"/>
            <a:ext cx="11103048" cy="325799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 descr="A white tab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2999649-F3AA-AB4B-A87F-FB55B56EA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718" y="3088003"/>
            <a:ext cx="2574010" cy="257401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6560A04-7CE3-BA48-8781-DF2FBEC86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807" y="1657685"/>
            <a:ext cx="3146678" cy="3146678"/>
          </a:xfrm>
          <a:prstGeom prst="rect">
            <a:avLst/>
          </a:prstGeom>
        </p:spPr>
      </p:pic>
      <p:pic>
        <p:nvPicPr>
          <p:cNvPr id="32" name="Picture 31" descr="A picture containing table, stand, worktable, desk&#10;&#10;Description automatically generated">
            <a:extLst>
              <a:ext uri="{FF2B5EF4-FFF2-40B4-BE49-F238E27FC236}">
                <a16:creationId xmlns:a16="http://schemas.microsoft.com/office/drawing/2014/main" id="{E34680D2-0CB4-3E43-BB0B-3C45D750C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686" y="1660821"/>
            <a:ext cx="2503553" cy="2503553"/>
          </a:xfrm>
          <a:prstGeom prst="rect">
            <a:avLst/>
          </a:prstGeom>
        </p:spPr>
      </p:pic>
      <p:pic>
        <p:nvPicPr>
          <p:cNvPr id="34" name="Picture 33" descr="A white table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EF0377AA-AC75-FC4A-B721-FC4593D275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6593" y="2797112"/>
            <a:ext cx="2838625" cy="2838625"/>
          </a:xfrm>
          <a:prstGeom prst="rect">
            <a:avLst/>
          </a:prstGeom>
        </p:spPr>
      </p:pic>
      <p:pic>
        <p:nvPicPr>
          <p:cNvPr id="31" name="Picture 30" descr="A white stool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BDF50DD-E9AB-024F-A948-CC0815A3BD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713" y="1898693"/>
            <a:ext cx="2069271" cy="20692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1FF4-639D-0E40-A0EE-D5BDBE7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/>
          <a:lstStyle/>
          <a:p>
            <a:r>
              <a:rPr lang="en-US" dirty="0"/>
              <a:t>Powell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9C2A839-302A-E64D-8B8B-18A783F0314A}"/>
              </a:ext>
            </a:extLst>
          </p:cNvPr>
          <p:cNvSpPr txBox="1">
            <a:spLocks/>
          </p:cNvSpPr>
          <p:nvPr/>
        </p:nvSpPr>
        <p:spPr>
          <a:xfrm>
            <a:off x="57544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1962-31R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271F9C-3922-BD4E-9997-C5935EA91D6C}"/>
              </a:ext>
            </a:extLst>
          </p:cNvPr>
          <p:cNvSpPr txBox="1">
            <a:spLocks/>
          </p:cNvSpPr>
          <p:nvPr/>
        </p:nvSpPr>
        <p:spPr>
          <a:xfrm>
            <a:off x="563109" y="6374793"/>
            <a:ext cx="3233001" cy="2364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*Add ”HC” to item number for Tranquility 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2114A5F-C5E7-9545-A62B-68C3B3AA2F64}"/>
              </a:ext>
            </a:extLst>
          </p:cNvPr>
          <p:cNvSpPr txBox="1">
            <a:spLocks/>
          </p:cNvSpPr>
          <p:nvPr/>
        </p:nvSpPr>
        <p:spPr>
          <a:xfrm>
            <a:off x="10151422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Square End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1962-31S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5F2F6C-5C3B-FD49-8DAE-9DFAB46B7DF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5CBDBC14-A128-8A44-976B-D52AB3AA3FA1}"/>
              </a:ext>
            </a:extLst>
          </p:cNvPr>
          <p:cNvSpPr txBox="1">
            <a:spLocks/>
          </p:cNvSpPr>
          <p:nvPr/>
        </p:nvSpPr>
        <p:spPr>
          <a:xfrm>
            <a:off x="5363434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Sofa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1962-81T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99A8EBD-D04A-2948-BB4B-ED0A151F0135}"/>
              </a:ext>
            </a:extLst>
          </p:cNvPr>
          <p:cNvSpPr txBox="1">
            <a:spLocks/>
          </p:cNvSpPr>
          <p:nvPr/>
        </p:nvSpPr>
        <p:spPr>
          <a:xfrm>
            <a:off x="2969439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Round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1962-21R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7FF787E-A7CD-854E-848C-8F5A80672B46}"/>
              </a:ext>
            </a:extLst>
          </p:cNvPr>
          <p:cNvSpPr txBox="1">
            <a:spLocks/>
          </p:cNvSpPr>
          <p:nvPr/>
        </p:nvSpPr>
        <p:spPr>
          <a:xfrm>
            <a:off x="7757428" y="5514710"/>
            <a:ext cx="1505977" cy="3623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/>
                </a:solidFill>
              </a:rPr>
              <a:t>Rectangular Coffee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1962-21T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3AD4E4A-12AC-AA4E-84CC-9DF024B8F6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02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outdoor, ground&#10;&#10;Description automatically generated">
            <a:extLst>
              <a:ext uri="{FF2B5EF4-FFF2-40B4-BE49-F238E27FC236}">
                <a16:creationId xmlns:a16="http://schemas.microsoft.com/office/drawing/2014/main" id="{AF1A165C-475B-BEC5-782C-D6E734520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487" y="3233299"/>
            <a:ext cx="1244935" cy="1244935"/>
          </a:xfrm>
          <a:prstGeom prst="rect">
            <a:avLst/>
          </a:prstGeom>
        </p:spPr>
      </p:pic>
      <p:pic>
        <p:nvPicPr>
          <p:cNvPr id="24" name="Picture 23" descr="A close up of a wood surface&#10;&#10;Description automatically generated with low confidence">
            <a:extLst>
              <a:ext uri="{FF2B5EF4-FFF2-40B4-BE49-F238E27FC236}">
                <a16:creationId xmlns:a16="http://schemas.microsoft.com/office/drawing/2014/main" id="{DA3BFD99-F1FD-A242-5583-565DC72E6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140" y="3233299"/>
            <a:ext cx="1231712" cy="1231712"/>
          </a:xfrm>
          <a:prstGeom prst="rect">
            <a:avLst/>
          </a:prstGeom>
        </p:spPr>
      </p:pic>
      <p:pic>
        <p:nvPicPr>
          <p:cNvPr id="25" name="Picture 24" descr="A picture containing outdoor&#10;&#10;Description automatically generated">
            <a:extLst>
              <a:ext uri="{FF2B5EF4-FFF2-40B4-BE49-F238E27FC236}">
                <a16:creationId xmlns:a16="http://schemas.microsoft.com/office/drawing/2014/main" id="{D462F97F-AD9C-FDD5-1578-4F221F146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187" y="3233299"/>
            <a:ext cx="1228223" cy="122822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390D5F8-A433-179E-639E-B4F446293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4032" y="3233299"/>
            <a:ext cx="1203985" cy="1203985"/>
          </a:xfrm>
          <a:prstGeom prst="rect">
            <a:avLst/>
          </a:prstGeom>
        </p:spPr>
      </p:pic>
      <p:pic>
        <p:nvPicPr>
          <p:cNvPr id="27" name="Picture 26" descr="A close-up of a document&#10;&#10;Description automatically generated with low confidence">
            <a:extLst>
              <a:ext uri="{FF2B5EF4-FFF2-40B4-BE49-F238E27FC236}">
                <a16:creationId xmlns:a16="http://schemas.microsoft.com/office/drawing/2014/main" id="{9D69EA35-25FC-33CA-CFBB-4B9A950558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713" y="3225322"/>
            <a:ext cx="1223113" cy="1223113"/>
          </a:xfrm>
          <a:prstGeom prst="rect">
            <a:avLst/>
          </a:prstGeom>
        </p:spPr>
      </p:pic>
      <p:pic>
        <p:nvPicPr>
          <p:cNvPr id="28" name="Picture 27" descr="A picture containing outdoor&#10;&#10;Description automatically generated">
            <a:extLst>
              <a:ext uri="{FF2B5EF4-FFF2-40B4-BE49-F238E27FC236}">
                <a16:creationId xmlns:a16="http://schemas.microsoft.com/office/drawing/2014/main" id="{D253402C-95F0-10D7-34D6-C94EB35972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2364" y="3225323"/>
            <a:ext cx="1211962" cy="1211962"/>
          </a:xfrm>
          <a:prstGeom prst="rect">
            <a:avLst/>
          </a:prstGeom>
        </p:spPr>
      </p:pic>
      <p:pic>
        <p:nvPicPr>
          <p:cNvPr id="29" name="Picture 28" descr="A close up of a wood surface&#10;&#10;Description automatically generated with low confidence">
            <a:extLst>
              <a:ext uri="{FF2B5EF4-FFF2-40B4-BE49-F238E27FC236}">
                <a16:creationId xmlns:a16="http://schemas.microsoft.com/office/drawing/2014/main" id="{BAF9BC6C-15AC-284C-8C0A-C4761746F6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7521" y="3233299"/>
            <a:ext cx="1203985" cy="1203985"/>
          </a:xfrm>
          <a:prstGeom prst="rect">
            <a:avLst/>
          </a:prstGeom>
        </p:spPr>
      </p:pic>
      <p:pic>
        <p:nvPicPr>
          <p:cNvPr id="31" name="Picture 30" descr="A picture containing outdoor, silhouette, distance&#10;&#10;Description automatically generated">
            <a:extLst>
              <a:ext uri="{FF2B5EF4-FFF2-40B4-BE49-F238E27FC236}">
                <a16:creationId xmlns:a16="http://schemas.microsoft.com/office/drawing/2014/main" id="{F10C817E-247F-9873-78FD-E4CC35D558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2689" y="3233299"/>
            <a:ext cx="1231711" cy="123171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6D1EB03-EF01-083E-69D5-94802A4B1152}"/>
              </a:ext>
            </a:extLst>
          </p:cNvPr>
          <p:cNvSpPr/>
          <p:nvPr/>
        </p:nvSpPr>
        <p:spPr>
          <a:xfrm>
            <a:off x="554935" y="4756322"/>
            <a:ext cx="11103048" cy="325799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092EC69-4F9D-B4B3-4BF7-5FD0A81E5135}"/>
              </a:ext>
            </a:extLst>
          </p:cNvPr>
          <p:cNvSpPr txBox="1">
            <a:spLocks/>
          </p:cNvSpPr>
          <p:nvPr/>
        </p:nvSpPr>
        <p:spPr>
          <a:xfrm>
            <a:off x="1978327" y="4835577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700" dirty="0">
                <a:solidFill>
                  <a:schemeClr val="bg1"/>
                </a:solidFill>
              </a:rPr>
              <a:t>New Age Oak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9C49E124-0DFC-0BB3-459D-C341731C7CCD}"/>
              </a:ext>
            </a:extLst>
          </p:cNvPr>
          <p:cNvSpPr txBox="1">
            <a:spLocks/>
          </p:cNvSpPr>
          <p:nvPr/>
        </p:nvSpPr>
        <p:spPr>
          <a:xfrm>
            <a:off x="573908" y="4835577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700" dirty="0">
                <a:solidFill>
                  <a:schemeClr val="bg1"/>
                </a:solidFill>
              </a:rPr>
              <a:t>White Willow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05A3B0D-488C-9749-C4DC-7BAA9827DB0B}"/>
              </a:ext>
            </a:extLst>
          </p:cNvPr>
          <p:cNvSpPr txBox="1">
            <a:spLocks/>
          </p:cNvSpPr>
          <p:nvPr/>
        </p:nvSpPr>
        <p:spPr>
          <a:xfrm>
            <a:off x="3375723" y="4842001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700" dirty="0">
                <a:solidFill>
                  <a:schemeClr val="bg1"/>
                </a:solidFill>
              </a:rPr>
              <a:t>Oak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7241BC6-CCA0-9375-8CB8-1BA0D58C50E0}"/>
              </a:ext>
            </a:extLst>
          </p:cNvPr>
          <p:cNvSpPr txBox="1">
            <a:spLocks/>
          </p:cNvSpPr>
          <p:nvPr/>
        </p:nvSpPr>
        <p:spPr>
          <a:xfrm>
            <a:off x="4768343" y="4830915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" dirty="0">
                <a:solidFill>
                  <a:schemeClr val="bg1"/>
                </a:solidFill>
              </a:rPr>
              <a:t>Parisian Studio Teak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2B494F2A-37AB-679F-1C1E-5832C4D11745}"/>
              </a:ext>
            </a:extLst>
          </p:cNvPr>
          <p:cNvSpPr txBox="1">
            <a:spLocks/>
          </p:cNvSpPr>
          <p:nvPr/>
        </p:nvSpPr>
        <p:spPr>
          <a:xfrm>
            <a:off x="6145695" y="4828621"/>
            <a:ext cx="1312326" cy="2169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" dirty="0">
                <a:solidFill>
                  <a:schemeClr val="bg1"/>
                </a:solidFill>
              </a:rPr>
              <a:t>Uptown Walnut Heights</a:t>
            </a:r>
          </a:p>
          <a:p>
            <a:pPr marL="0" indent="0" algn="ctr">
              <a:buNone/>
            </a:pP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22CCD94-4FB1-2D5E-6FE9-6E7665FAAE8D}"/>
              </a:ext>
            </a:extLst>
          </p:cNvPr>
          <p:cNvSpPr txBox="1">
            <a:spLocks/>
          </p:cNvSpPr>
          <p:nvPr/>
        </p:nvSpPr>
        <p:spPr>
          <a:xfrm>
            <a:off x="7555036" y="4832063"/>
            <a:ext cx="1314549" cy="213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" dirty="0">
                <a:solidFill>
                  <a:schemeClr val="bg1"/>
                </a:solidFill>
              </a:rPr>
              <a:t>Wild Montana Walnut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087D475-63D5-DF4D-D077-109DDB92A13E}"/>
              </a:ext>
            </a:extLst>
          </p:cNvPr>
          <p:cNvSpPr txBox="1">
            <a:spLocks/>
          </p:cNvSpPr>
          <p:nvPr/>
        </p:nvSpPr>
        <p:spPr>
          <a:xfrm>
            <a:off x="9006811" y="4839707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" dirty="0">
                <a:solidFill>
                  <a:schemeClr val="bg1"/>
                </a:solidFill>
              </a:rPr>
              <a:t>Walnut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8FC8728C-2CD0-30BF-BA97-5029E4187642}"/>
              </a:ext>
            </a:extLst>
          </p:cNvPr>
          <p:cNvSpPr txBox="1">
            <a:spLocks/>
          </p:cNvSpPr>
          <p:nvPr/>
        </p:nvSpPr>
        <p:spPr>
          <a:xfrm>
            <a:off x="10414148" y="4838560"/>
            <a:ext cx="1209974" cy="21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700" dirty="0">
                <a:solidFill>
                  <a:schemeClr val="bg1"/>
                </a:solidFill>
              </a:rPr>
              <a:t>Dark Chocolate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C71FF4-639D-0E40-A0EE-D5BDBE77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935" y="442220"/>
            <a:ext cx="11082129" cy="1345269"/>
          </a:xfrm>
        </p:spPr>
        <p:txBody>
          <a:bodyPr/>
          <a:lstStyle/>
          <a:p>
            <a:r>
              <a:rPr lang="en-US" dirty="0"/>
              <a:t>Available Laminate Colors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5F2F6C-5C3B-FD49-8DAE-9DFAB46B7DFE}"/>
              </a:ext>
            </a:extLst>
          </p:cNvPr>
          <p:cNvCxnSpPr>
            <a:cxnSpLocks/>
          </p:cNvCxnSpPr>
          <p:nvPr/>
        </p:nvCxnSpPr>
        <p:spPr>
          <a:xfrm flipH="1">
            <a:off x="554935" y="2176669"/>
            <a:ext cx="11082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3AD4E4A-12AC-AA4E-84CC-9DF024B8F6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64777" y="6297553"/>
            <a:ext cx="1072288" cy="236453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3BB4344A-F3D2-C341-B1BA-5C6A33665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17" y="2312276"/>
            <a:ext cx="10921240" cy="491904"/>
          </a:xfrm>
        </p:spPr>
        <p:txBody>
          <a:bodyPr>
            <a:normAutofit/>
          </a:bodyPr>
          <a:lstStyle/>
          <a:p>
            <a:r>
              <a:rPr lang="en-US" sz="1300" dirty="0"/>
              <a:t>High-Pressure Laminate tops offer durability and cleanability for high traffic and demanding environment.</a:t>
            </a:r>
          </a:p>
        </p:txBody>
      </p:sp>
    </p:spTree>
    <p:extLst>
      <p:ext uri="{BB962C8B-B14F-4D97-AF65-F5344CB8AC3E}">
        <p14:creationId xmlns:p14="http://schemas.microsoft.com/office/powerpoint/2010/main" val="218734943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276</Words>
  <Application>Microsoft Macintosh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Meiryo</vt:lpstr>
      <vt:lpstr>Arial</vt:lpstr>
      <vt:lpstr>Corbel</vt:lpstr>
      <vt:lpstr>SketchLinesVTI</vt:lpstr>
      <vt:lpstr>HPL</vt:lpstr>
      <vt:lpstr>HPL Details</vt:lpstr>
      <vt:lpstr>Brogan</vt:lpstr>
      <vt:lpstr>Dixon</vt:lpstr>
      <vt:lpstr>Pascal</vt:lpstr>
      <vt:lpstr>Powell</vt:lpstr>
      <vt:lpstr>Available Laminate Colors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HPL</dc:title>
  <dc:creator>Liz Parsons</dc:creator>
  <cp:lastModifiedBy>Liz Parsons</cp:lastModifiedBy>
  <cp:revision>10</cp:revision>
  <dcterms:created xsi:type="dcterms:W3CDTF">2022-03-21T17:19:24Z</dcterms:created>
  <dcterms:modified xsi:type="dcterms:W3CDTF">2022-05-03T17:19:19Z</dcterms:modified>
</cp:coreProperties>
</file>